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handoutMasterIdLst>
    <p:handoutMasterId r:id="rId32"/>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21" r:id="rId19"/>
    <p:sldId id="322" r:id="rId20"/>
    <p:sldId id="323" r:id="rId21"/>
    <p:sldId id="313" r:id="rId22"/>
    <p:sldId id="324" r:id="rId23"/>
    <p:sldId id="294" r:id="rId24"/>
    <p:sldId id="329" r:id="rId25"/>
    <p:sldId id="326" r:id="rId26"/>
    <p:sldId id="330" r:id="rId27"/>
    <p:sldId id="328" r:id="rId28"/>
    <p:sldId id="311"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10/10/2023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Later, we’ll talk about how a DevOps approach helps decrease the cost of the SDLC by moving some of the testing practices to earlier in the development process.</a:t>
            </a:r>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hyperlink" Target="https://opensource.com/article/18/6/life-cycle-software-bug" TargetMode="External"/><Relationship Id="rId3" Type="http://schemas.openxmlformats.org/officeDocument/2006/relationships/image" Target="../media/image25.jpg"/><Relationship Id="rId7" Type="http://schemas.openxmlformats.org/officeDocument/2006/relationships/image" Target="../media/image27.jpg"/><Relationship Id="rId12"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26.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29.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5.png"/><Relationship Id="rId3" Type="http://schemas.openxmlformats.org/officeDocument/2006/relationships/image" Target="../media/image25.jpg"/><Relationship Id="rId7" Type="http://schemas.openxmlformats.org/officeDocument/2006/relationships/image" Target="../media/image27.jpg"/><Relationship Id="rId12" Type="http://schemas.openxmlformats.org/officeDocument/2006/relationships/image" Target="../media/image32.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19.xml"/><Relationship Id="rId16" Type="http://schemas.openxmlformats.org/officeDocument/2006/relationships/image" Target="../media/image34.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26.png"/><Relationship Id="rId15" Type="http://schemas.openxmlformats.org/officeDocument/2006/relationships/hyperlink" Target="https://www.pexels.com/photo/person-using-macbook-1181258/" TargetMode="External"/><Relationship Id="rId10" Type="http://schemas.openxmlformats.org/officeDocument/2006/relationships/image" Target="../media/image29.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12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1800" dirty="0"/>
              <a:t>Each day will begin with a short lecture (max 30 minutes) followed by an exercise to practice that day's lesson.</a:t>
            </a:r>
          </a:p>
          <a:p>
            <a:pPr>
              <a:lnSpc>
                <a:spcPct val="100000"/>
              </a:lnSpc>
              <a:spcBef>
                <a:spcPts val="0"/>
              </a:spcBef>
              <a:spcAft>
                <a:spcPts val="2400"/>
              </a:spcAft>
            </a:pPr>
            <a:r>
              <a:rPr lang="en-US" sz="1800" dirty="0"/>
              <a:t>Students will be divided into groups that work on exercises together to generate a culture of shared responsibility and communication</a:t>
            </a:r>
          </a:p>
          <a:p>
            <a:pPr>
              <a:lnSpc>
                <a:spcPct val="100000"/>
              </a:lnSpc>
              <a:spcBef>
                <a:spcPts val="0"/>
              </a:spcBef>
              <a:spcAft>
                <a:spcPts val="2400"/>
              </a:spcAft>
            </a:pPr>
            <a:r>
              <a:rPr lang="en-US" sz="1800" dirty="0"/>
              <a:t>Workshops will have a goal for the groups to achieve and provided the resources necessary to achieve it</a:t>
            </a:r>
          </a:p>
          <a:p>
            <a:pPr>
              <a:lnSpc>
                <a:spcPct val="100000"/>
              </a:lnSpc>
              <a:spcBef>
                <a:spcPts val="0"/>
              </a:spcBef>
              <a:spcAft>
                <a:spcPts val="2400"/>
              </a:spcAft>
            </a:pPr>
            <a:r>
              <a:rPr lang="en-US" sz="1800" dirty="0"/>
              <a:t>Instructors will regularly observe and engage with the students to provide guidance</a:t>
            </a:r>
          </a:p>
          <a:p>
            <a:pPr>
              <a:lnSpc>
                <a:spcPct val="100000"/>
              </a:lnSpc>
              <a:spcBef>
                <a:spcPts val="0"/>
              </a:spcBef>
              <a:spcAft>
                <a:spcPts val="2400"/>
              </a:spcAft>
            </a:pPr>
            <a:r>
              <a:rPr lang="en-US" sz="1800" dirty="0"/>
              <a:t>Done in a sandbox environment where experimentation is encouraged</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15</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r>
              <a:rPr lang="en-US" sz="2000" dirty="0"/>
              <a:t>Focus is on student selected production work</a:t>
            </a:r>
          </a:p>
          <a:p>
            <a:r>
              <a:rPr lang="en-US" sz="2000" dirty="0"/>
              <a:t>Instructors continue to monitor, sit with, and work with students as they go about their work</a:t>
            </a:r>
          </a:p>
          <a:p>
            <a:r>
              <a:rPr lang="en-US" sz="2000" dirty="0"/>
              <a:t>Students perform work in groups so as to reinforce the mentality of shared responsibility and communication</a:t>
            </a:r>
          </a:p>
          <a:p>
            <a:r>
              <a:rPr lang="en-US" sz="2000" dirty="0"/>
              <a:t>Instructors will take note of any important subjects that need to be added to the training</a:t>
            </a:r>
          </a:p>
          <a:p>
            <a:r>
              <a:rPr lang="en-US" sz="2000" dirty="0"/>
              <a:t>Practical application of the skills learned in the morning session</a:t>
            </a:r>
          </a:p>
          <a:p>
            <a:endParaRPr lang="en-US" sz="2000"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20</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22</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25</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26</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62760"/>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24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24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24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1502</TotalTime>
  <Words>2134</Words>
  <Application>Microsoft Office PowerPoint</Application>
  <PresentationFormat>Widescreen</PresentationFormat>
  <Paragraphs>270</Paragraphs>
  <Slides>26</Slides>
  <Notes>21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38</cp:revision>
  <dcterms:created xsi:type="dcterms:W3CDTF">2023-10-06T19:09:32Z</dcterms:created>
  <dcterms:modified xsi:type="dcterms:W3CDTF">2023-10-11T06:48:59Z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